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</p:embeddedFont>
    <p:embeddedFont>
      <p:font typeface="Barlow Medium" panose="000006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1899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44F3C557-B0A4-2852-B19C-392E115182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4A2A8ABF-ECA3-25C0-0C29-91B88B6C6D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1026" name="Picture 2" descr="Press kit">
            <a:extLst>
              <a:ext uri="{FF2B5EF4-FFF2-40B4-BE49-F238E27FC236}">
                <a16:creationId xmlns:a16="http://schemas.microsoft.com/office/drawing/2014/main" id="{20D34D8A-8DEC-FB87-8452-CD3C072FD4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93E6F5CF-05B0-4935-BA31-8C2BD3EC3B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FA56E943-F112-BF16-60A3-9CC38AE609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39808905-83EE-26D1-DE6F-541B6A9CFC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E630C61B-BA8C-AFBA-D5DA-E722298D7E9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4172CF76-9352-ABEA-095F-08A7970E9B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FACC93A1-8102-6F55-A811-D8B01A58CD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5" name="Picture 2" descr="Press kit">
            <a:extLst>
              <a:ext uri="{FF2B5EF4-FFF2-40B4-BE49-F238E27FC236}">
                <a16:creationId xmlns:a16="http://schemas.microsoft.com/office/drawing/2014/main" id="{429C8BFC-99E0-A081-054E-B093400578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217" y="121026"/>
            <a:ext cx="1360389" cy="59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ess kit">
            <a:extLst>
              <a:ext uri="{FF2B5EF4-FFF2-40B4-BE49-F238E27FC236}">
                <a16:creationId xmlns:a16="http://schemas.microsoft.com/office/drawing/2014/main" id="{D2ED56AD-0082-731D-9779-B68C66D1EA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8922" y="27920"/>
            <a:ext cx="1571625" cy="72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Unwavering Steel: Org's AI-Powered Future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legacy spanning 140+ years. A titan that has moved history itself. But today, the disruptive force reshaping our industry isn't made of water—it's made of data, intelligence, and lightning-fast innovation.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56323"/>
            <a:ext cx="597693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Legacy of Innovation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234321" y="2390061"/>
            <a:ext cx="7045643" cy="1975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Org's legacy isn't just about what we've done; it's about our capacity to adapt and overcome. Our past triumphs were built on innovation—the steam engine, the transcontinental railway.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864037" y="2112407"/>
            <a:ext cx="30480" cy="2530316"/>
          </a:xfrm>
          <a:prstGeom prst="rect">
            <a:avLst/>
          </a:prstGeom>
          <a:solidFill>
            <a:srgbClr val="F65F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Text 3"/>
          <p:cNvSpPr/>
          <p:nvPr/>
        </p:nvSpPr>
        <p:spPr>
          <a:xfrm>
            <a:off x="864037" y="492037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Today, our engine is data, and our railway is the digital network.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To continue as the backbone of North America, we must embrace the intelligence that will make us stronger, safer, and more indispensable than ever before.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677822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is not a threat—it's our next great chapter.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1150" y="495895"/>
            <a:ext cx="6112312" cy="500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Our Proud Legacy: Not a Guarantee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31150" y="1429583"/>
            <a:ext cx="6464141" cy="865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Since 1881, Org has stood as the backbone of North American commerce. Through world wars, economic depressions, and countless technological shifts, our resilience has been our hallmark.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31150" y="2457688"/>
            <a:ext cx="6464141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But </a:t>
            </a:r>
            <a:r>
              <a:rPr lang="en-US" sz="1400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even the mightiest mountain can be reshaped</a:t>
            </a: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by the slow, inexorable force of a river. Today's river is made of data and AI-driven innovation.</a:t>
            </a:r>
            <a:endParaRPr lang="en-US" sz="1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28" y="1470184"/>
            <a:ext cx="6464141" cy="64641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1150" y="8340090"/>
            <a:ext cx="13368099" cy="288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competitors aren't just other rail companies—they're disruptors, data-driven logistics firms, and technology giants redefining how goods move across continents.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8673" y="635318"/>
            <a:ext cx="8513207" cy="641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Ikigai of Org: Finding Our Center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808673" y="1739265"/>
            <a:ext cx="13013055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Japanese concept of Ikigai represents our "reason for being"—the intersection of four essential elements: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124194" y="2636520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What we love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08673" y="3095982"/>
            <a:ext cx="3882747" cy="1109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legacy of moving a nation, the pride of overcoming monumental challenges</a:t>
            </a:r>
            <a:endParaRPr lang="en-US" sz="18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892" y="2368868"/>
            <a:ext cx="4554498" cy="455449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015097" y="3302853"/>
            <a:ext cx="345638" cy="432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9938861" y="2821424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What we're good at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938861" y="3280886"/>
            <a:ext cx="3882866" cy="739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Engineering excellence, safety protocols, and a vast physical network</a:t>
            </a:r>
            <a:endParaRPr lang="en-US" sz="18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892" y="2368868"/>
            <a:ext cx="4554498" cy="455449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269426" y="3302853"/>
            <a:ext cx="345638" cy="432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2" name="Text 8"/>
          <p:cNvSpPr/>
          <p:nvPr/>
        </p:nvSpPr>
        <p:spPr>
          <a:xfrm>
            <a:off x="9938861" y="5271849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What the world needs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938861" y="5731312"/>
            <a:ext cx="3882866" cy="739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Efficient, sustainable, and reliable transportation of goods</a:t>
            </a:r>
            <a:endParaRPr lang="en-US" sz="180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892" y="2368868"/>
            <a:ext cx="4554498" cy="455449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8269426" y="5557183"/>
            <a:ext cx="345638" cy="432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6" name="Text 11"/>
          <p:cNvSpPr/>
          <p:nvPr/>
        </p:nvSpPr>
        <p:spPr>
          <a:xfrm>
            <a:off x="2032159" y="5087064"/>
            <a:ext cx="265926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What we can be paid for</a:t>
            </a:r>
            <a:endParaRPr lang="en-US" sz="2000" dirty="0"/>
          </a:p>
        </p:txBody>
      </p:sp>
      <p:sp>
        <p:nvSpPr>
          <p:cNvPr id="17" name="Text 12"/>
          <p:cNvSpPr/>
          <p:nvPr/>
        </p:nvSpPr>
        <p:spPr>
          <a:xfrm>
            <a:off x="808673" y="5546527"/>
            <a:ext cx="3882747" cy="1109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profitable enterprise that serves customers and creates shareholder value</a:t>
            </a:r>
            <a:endParaRPr lang="en-US" sz="180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7892" y="2368868"/>
            <a:ext cx="4554498" cy="455449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6015097" y="5557183"/>
            <a:ext cx="345638" cy="432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</a:t>
            </a:r>
            <a:endParaRPr lang="en-US" sz="2700" dirty="0"/>
          </a:p>
        </p:txBody>
      </p:sp>
      <p:sp>
        <p:nvSpPr>
          <p:cNvPr id="20" name="Text 14"/>
          <p:cNvSpPr/>
          <p:nvPr/>
        </p:nvSpPr>
        <p:spPr>
          <a:xfrm>
            <a:off x="808673" y="7183279"/>
            <a:ext cx="13013055" cy="739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core Ikigai is sound—but the intersection is being challenged by competitors who match our strengths with greater speed and precision.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5058" y="541020"/>
            <a:ext cx="5727740" cy="54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SWOT: Our Bedrock Strengths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175058" y="1382792"/>
            <a:ext cx="7766685" cy="1429464"/>
          </a:xfrm>
          <a:prstGeom prst="roundRect">
            <a:avLst>
              <a:gd name="adj" fmla="val 578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6379369" y="1587103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Unparalleled Legacy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79369" y="1978343"/>
            <a:ext cx="735806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trusted name across North America for over 140 years, with deep customer relationships and institutional knowledge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75058" y="3008948"/>
            <a:ext cx="7766685" cy="1429464"/>
          </a:xfrm>
          <a:prstGeom prst="roundRect">
            <a:avLst>
              <a:gd name="adj" fmla="val 578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8" name="Text 5"/>
          <p:cNvSpPr/>
          <p:nvPr/>
        </p:nvSpPr>
        <p:spPr>
          <a:xfrm>
            <a:off x="6379369" y="3213259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Vast Infrastructure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379369" y="3604498"/>
            <a:ext cx="735806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 extensive rail network spanning the continent, representing physical assets that can't be easily replicated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75058" y="4635103"/>
            <a:ext cx="7766685" cy="1429464"/>
          </a:xfrm>
          <a:prstGeom prst="roundRect">
            <a:avLst>
              <a:gd name="adj" fmla="val 578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6379369" y="4839414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Operational Expertise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379369" y="5230654"/>
            <a:ext cx="735806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Decades of experience in complex logistics operations across diverse environments and conditions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75058" y="6261259"/>
            <a:ext cx="7766685" cy="1429464"/>
          </a:xfrm>
          <a:prstGeom prst="roundRect">
            <a:avLst>
              <a:gd name="adj" fmla="val 578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4" name="Text 11"/>
          <p:cNvSpPr/>
          <p:nvPr/>
        </p:nvSpPr>
        <p:spPr>
          <a:xfrm>
            <a:off x="6379369" y="6465570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Merger Synergies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379369" y="6856809"/>
            <a:ext cx="735806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combined strength of CP and KCS offers new routes and unprecedented market access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102" y="488752"/>
            <a:ext cx="5379006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SWOT: The Chinks in Our Armor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622102" y="1448991"/>
            <a:ext cx="6476286" cy="1394103"/>
          </a:xfrm>
          <a:prstGeom prst="roundRect">
            <a:avLst>
              <a:gd name="adj" fmla="val 5355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F65F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Shape 2"/>
          <p:cNvSpPr/>
          <p:nvPr/>
        </p:nvSpPr>
        <p:spPr>
          <a:xfrm>
            <a:off x="622102" y="1448991"/>
            <a:ext cx="91440" cy="1394103"/>
          </a:xfrm>
          <a:prstGeom prst="roundRect">
            <a:avLst>
              <a:gd name="adj" fmla="val 81647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Text 3"/>
          <p:cNvSpPr/>
          <p:nvPr/>
        </p:nvSpPr>
        <p:spPr>
          <a:xfrm>
            <a:off x="914043" y="1649492"/>
            <a:ext cx="1975009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Legacy Mindset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14043" y="2073950"/>
            <a:ext cx="598384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perception of being "too big to fail" has created resistance to change and complacency</a:t>
            </a:r>
            <a:endParaRPr lang="en-US" sz="1350" dirty="0"/>
          </a:p>
        </p:txBody>
      </p:sp>
      <p:sp>
        <p:nvSpPr>
          <p:cNvPr id="7" name="Shape 5"/>
          <p:cNvSpPr/>
          <p:nvPr/>
        </p:nvSpPr>
        <p:spPr>
          <a:xfrm>
            <a:off x="622102" y="3020735"/>
            <a:ext cx="6476286" cy="1394103"/>
          </a:xfrm>
          <a:prstGeom prst="roundRect">
            <a:avLst>
              <a:gd name="adj" fmla="val 5355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F65F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8" name="Shape 6"/>
          <p:cNvSpPr/>
          <p:nvPr/>
        </p:nvSpPr>
        <p:spPr>
          <a:xfrm>
            <a:off x="622102" y="3020735"/>
            <a:ext cx="91440" cy="1394103"/>
          </a:xfrm>
          <a:prstGeom prst="roundRect">
            <a:avLst>
              <a:gd name="adj" fmla="val 81647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9" name="Text 7"/>
          <p:cNvSpPr/>
          <p:nvPr/>
        </p:nvSpPr>
        <p:spPr>
          <a:xfrm>
            <a:off x="914043" y="3221236"/>
            <a:ext cx="2270998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Slow Technology Adoption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914043" y="3645694"/>
            <a:ext cx="598384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Traditional processes are less agile than competitors', limiting our ability to innovate quickly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622102" y="4592479"/>
            <a:ext cx="6476286" cy="1394103"/>
          </a:xfrm>
          <a:prstGeom prst="roundRect">
            <a:avLst>
              <a:gd name="adj" fmla="val 5355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F65F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2" name="Shape 10"/>
          <p:cNvSpPr/>
          <p:nvPr/>
        </p:nvSpPr>
        <p:spPr>
          <a:xfrm>
            <a:off x="622102" y="4592479"/>
            <a:ext cx="91440" cy="1394103"/>
          </a:xfrm>
          <a:prstGeom prst="roundRect">
            <a:avLst>
              <a:gd name="adj" fmla="val 81647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3" name="Text 11"/>
          <p:cNvSpPr/>
          <p:nvPr/>
        </p:nvSpPr>
        <p:spPr>
          <a:xfrm>
            <a:off x="914043" y="4792980"/>
            <a:ext cx="1975009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Risk of Disruption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914043" y="5217438"/>
            <a:ext cx="598384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Vulnerable to competitors offering more personalized, data-driven logistics solutions</a:t>
            </a:r>
            <a:endParaRPr lang="en-US" sz="1350" dirty="0"/>
          </a:p>
        </p:txBody>
      </p:sp>
      <p:sp>
        <p:nvSpPr>
          <p:cNvPr id="15" name="Shape 13"/>
          <p:cNvSpPr/>
          <p:nvPr/>
        </p:nvSpPr>
        <p:spPr>
          <a:xfrm>
            <a:off x="622102" y="6164223"/>
            <a:ext cx="6476286" cy="1394103"/>
          </a:xfrm>
          <a:prstGeom prst="roundRect">
            <a:avLst>
              <a:gd name="adj" fmla="val 5355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F65F6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6" name="Shape 14"/>
          <p:cNvSpPr/>
          <p:nvPr/>
        </p:nvSpPr>
        <p:spPr>
          <a:xfrm>
            <a:off x="622102" y="6164223"/>
            <a:ext cx="91440" cy="1394103"/>
          </a:xfrm>
          <a:prstGeom prst="roundRect">
            <a:avLst>
              <a:gd name="adj" fmla="val 81647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7" name="Text 15"/>
          <p:cNvSpPr/>
          <p:nvPr/>
        </p:nvSpPr>
        <p:spPr>
          <a:xfrm>
            <a:off x="914043" y="6364724"/>
            <a:ext cx="221539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Operational Inefficiencies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914043" y="6789182"/>
            <a:ext cx="5983843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Without AI and automation, hidden inefficiencies persist in routing, maintenance, and resource allocation</a:t>
            </a:r>
            <a:endParaRPr lang="en-US" sz="13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633" y="1448991"/>
            <a:ext cx="6476286" cy="64762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86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713" y="3280172"/>
            <a:ext cx="13124974" cy="1649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450"/>
              </a:lnSpc>
              <a:buNone/>
            </a:pPr>
            <a:r>
              <a:rPr lang="en-US" sz="51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question isn't whether our competitors will catch up—</a:t>
            </a:r>
            <a:endParaRPr lang="en-US" sz="5150" dirty="0"/>
          </a:p>
        </p:txBody>
      </p:sp>
      <p:sp>
        <p:nvSpPr>
          <p:cNvPr id="4" name="Text 1"/>
          <p:cNvSpPr/>
          <p:nvPr/>
        </p:nvSpPr>
        <p:spPr>
          <a:xfrm>
            <a:off x="752713" y="5251728"/>
            <a:ext cx="13124974" cy="2389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00"/>
              </a:lnSpc>
              <a:buNone/>
            </a:pPr>
            <a:r>
              <a:rPr lang="en-US" sz="7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It's whether they will surpass us.</a:t>
            </a:r>
            <a:endParaRPr lang="en-US" sz="7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40105"/>
            <a:ext cx="615636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Competition: Not Standing Still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11836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While we focus on our past achievements, Competition is building the railway of the future: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13062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Actively exploring AI implementation for years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61199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Using data to optimize routes and predict maintenance needs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48841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Improving customer service through digital transformation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4837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Reducing major derailments through predictive analytics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377107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is not a hypothetical threat—it's happening right now.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2297192"/>
            <a:ext cx="2920722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1%</a:t>
            </a:r>
            <a:endParaRPr lang="en-US" sz="6400" dirty="0"/>
          </a:p>
        </p:txBody>
      </p:sp>
      <p:sp>
        <p:nvSpPr>
          <p:cNvPr id="10" name="Text 8"/>
          <p:cNvSpPr/>
          <p:nvPr/>
        </p:nvSpPr>
        <p:spPr>
          <a:xfrm>
            <a:off x="7712631" y="34203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Derailment Reduction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623929" y="4010025"/>
            <a:ext cx="292072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Even this small improvement through AI creates enormous safety and cost benefits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0853261" y="2297192"/>
            <a:ext cx="2920722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65%</a:t>
            </a:r>
            <a:endParaRPr lang="en-US" sz="6400" dirty="0"/>
          </a:p>
        </p:txBody>
      </p:sp>
      <p:sp>
        <p:nvSpPr>
          <p:cNvPr id="13" name="Text 11"/>
          <p:cNvSpPr/>
          <p:nvPr/>
        </p:nvSpPr>
        <p:spPr>
          <a:xfrm>
            <a:off x="10941963" y="34203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Faster Resolution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853261" y="4010025"/>
            <a:ext cx="292072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customer support resolves issues in minutes vs. hours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400" y="570786"/>
            <a:ext cx="8522613" cy="576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Smart Rail Initiative: Our Path Forward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26400" y="1562338"/>
            <a:ext cx="13177599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isn't about replacing our people or legacy—it's about empowering them through strategic, phased adoption of Generative AI: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303770" y="2127766"/>
            <a:ext cx="22860" cy="5532715"/>
          </a:xfrm>
          <a:prstGeom prst="roundRect">
            <a:avLst>
              <a:gd name="adj" fmla="val 381348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Shape 3"/>
          <p:cNvSpPr/>
          <p:nvPr/>
        </p:nvSpPr>
        <p:spPr>
          <a:xfrm>
            <a:off x="6482001" y="2349818"/>
            <a:ext cx="622578" cy="22860"/>
          </a:xfrm>
          <a:prstGeom prst="roundRect">
            <a:avLst>
              <a:gd name="adj" fmla="val 381348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4"/>
          <p:cNvSpPr/>
          <p:nvPr/>
        </p:nvSpPr>
        <p:spPr>
          <a:xfrm>
            <a:off x="7081718" y="2127766"/>
            <a:ext cx="466963" cy="466963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7" name="Text 5"/>
          <p:cNvSpPr/>
          <p:nvPr/>
        </p:nvSpPr>
        <p:spPr>
          <a:xfrm>
            <a:off x="7176849" y="2188309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3971211" y="2199084"/>
            <a:ext cx="2306241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Phase 1: Foundation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26400" y="2611755"/>
            <a:ext cx="555105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6-12 months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6400" y="3068122"/>
            <a:ext cx="5551051" cy="995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foundational AI tools for back-office functions, automating administrative tasks and analyzing supply chain data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525822" y="3595092"/>
            <a:ext cx="622578" cy="22860"/>
          </a:xfrm>
          <a:prstGeom prst="roundRect">
            <a:avLst>
              <a:gd name="adj" fmla="val 381348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2" name="Shape 10"/>
          <p:cNvSpPr/>
          <p:nvPr/>
        </p:nvSpPr>
        <p:spPr>
          <a:xfrm>
            <a:off x="7081718" y="3373041"/>
            <a:ext cx="466963" cy="466963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3" name="Text 11"/>
          <p:cNvSpPr/>
          <p:nvPr/>
        </p:nvSpPr>
        <p:spPr>
          <a:xfrm>
            <a:off x="7176849" y="3433584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8352949" y="3444359"/>
            <a:ext cx="261699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Phase 2: Predictive Power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8352949" y="3857030"/>
            <a:ext cx="555105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12-24 months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352949" y="4313396"/>
            <a:ext cx="5551051" cy="995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Launch pilot program for predictive maintenance using AI. Deploy sensors on locomotives to predict component failures </a:t>
            </a:r>
            <a:r>
              <a:rPr lang="en-US" sz="160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before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they happen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82001" y="4770715"/>
            <a:ext cx="622578" cy="22860"/>
          </a:xfrm>
          <a:prstGeom prst="roundRect">
            <a:avLst>
              <a:gd name="adj" fmla="val 381348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8" name="Shape 16"/>
          <p:cNvSpPr/>
          <p:nvPr/>
        </p:nvSpPr>
        <p:spPr>
          <a:xfrm>
            <a:off x="7081718" y="4548664"/>
            <a:ext cx="466963" cy="466963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9" name="Text 17"/>
          <p:cNvSpPr/>
          <p:nvPr/>
        </p:nvSpPr>
        <p:spPr>
          <a:xfrm>
            <a:off x="7176849" y="4609207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3822502" y="4619982"/>
            <a:ext cx="2454950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Phase 3: Customer-First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726400" y="5032653"/>
            <a:ext cx="555105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24-36 months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6400" y="5489019"/>
            <a:ext cx="5551051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Introduce AI-powered customer portal with instant, accurate information on shipment status and personalized solutions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525822" y="5946338"/>
            <a:ext cx="622578" cy="22860"/>
          </a:xfrm>
          <a:prstGeom prst="roundRect">
            <a:avLst>
              <a:gd name="adj" fmla="val 381348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4" name="Shape 22"/>
          <p:cNvSpPr/>
          <p:nvPr/>
        </p:nvSpPr>
        <p:spPr>
          <a:xfrm>
            <a:off x="7081718" y="5724287"/>
            <a:ext cx="466963" cy="466963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25" name="Text 23"/>
          <p:cNvSpPr/>
          <p:nvPr/>
        </p:nvSpPr>
        <p:spPr>
          <a:xfrm>
            <a:off x="7176849" y="5784830"/>
            <a:ext cx="27670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8352949" y="5795605"/>
            <a:ext cx="3268147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Phase 4: The Intelligent Network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8352949" y="6208276"/>
            <a:ext cx="5551051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36+ months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52949" y="6664643"/>
            <a:ext cx="5551051" cy="995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AI across the entire network, creating a truly "intelligent network" that dynamically reroutes trains and responds to disruptions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366" y="506254"/>
            <a:ext cx="4661773" cy="511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Transformational Benefits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66" y="1500783"/>
            <a:ext cx="6446282" cy="644628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47372" y="1500783"/>
            <a:ext cx="6446282" cy="1442442"/>
          </a:xfrm>
          <a:prstGeom prst="roundRect">
            <a:avLst>
              <a:gd name="adj" fmla="val 5361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7754303" y="1707713"/>
            <a:ext cx="2045613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Operational Excellence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754303" y="2147411"/>
            <a:ext cx="6032421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30-40% reduction in unscheduled downtime through predictive maintenance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547372" y="3127296"/>
            <a:ext cx="6446282" cy="1442442"/>
          </a:xfrm>
          <a:prstGeom prst="roundRect">
            <a:avLst>
              <a:gd name="adj" fmla="val 5361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8" name="Text 5"/>
          <p:cNvSpPr/>
          <p:nvPr/>
        </p:nvSpPr>
        <p:spPr>
          <a:xfrm>
            <a:off x="7754303" y="3334226"/>
            <a:ext cx="2045613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Customer Loyalty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754303" y="3773924"/>
            <a:ext cx="6032421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visibility and proactive issue resolution creating unmatched experience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547372" y="4753808"/>
            <a:ext cx="6446282" cy="1148001"/>
          </a:xfrm>
          <a:prstGeom prst="roundRect">
            <a:avLst>
              <a:gd name="adj" fmla="val 673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7754303" y="4960739"/>
            <a:ext cx="2223849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Employee Empowerment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754303" y="5400437"/>
            <a:ext cx="6032421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handling routine tasks, freeing skilled workers for high-value decisions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547372" y="6085880"/>
            <a:ext cx="6446282" cy="1148001"/>
          </a:xfrm>
          <a:prstGeom prst="roundRect">
            <a:avLst>
              <a:gd name="adj" fmla="val 673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4" name="Text 11"/>
          <p:cNvSpPr/>
          <p:nvPr/>
        </p:nvSpPr>
        <p:spPr>
          <a:xfrm>
            <a:off x="7754303" y="6292810"/>
            <a:ext cx="2082522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Competitive Advantage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754303" y="6732508"/>
            <a:ext cx="6032421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Establishing Org as the innovation leader in North American rail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798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Barlow</vt:lpstr>
      <vt:lpstr>Arial</vt:lpstr>
      <vt:lpstr>Barlow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Shan Konduru</cp:lastModifiedBy>
  <cp:revision>4</cp:revision>
  <dcterms:created xsi:type="dcterms:W3CDTF">2025-08-30T14:30:25Z</dcterms:created>
  <dcterms:modified xsi:type="dcterms:W3CDTF">2025-08-30T14:39:33Z</dcterms:modified>
</cp:coreProperties>
</file>